
<file path=[Content_Types].xml><?xml version="1.0" encoding="utf-8"?>
<Types xmlns="http://schemas.openxmlformats.org/package/2006/content-types">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4" r:id="rId1"/>
  </p:sldMasterIdLst>
  <p:sldIdLst>
    <p:sldId id="256" r:id="rId2"/>
    <p:sldId id="257" r:id="rId3"/>
    <p:sldId id="258" r:id="rId4"/>
    <p:sldId id="261" r:id="rId5"/>
    <p:sldId id="280" r:id="rId6"/>
    <p:sldId id="281" r:id="rId7"/>
    <p:sldId id="282" r:id="rId8"/>
    <p:sldId id="283" r:id="rId9"/>
    <p:sldId id="284" r:id="rId10"/>
    <p:sldId id="279"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1"/>
    <p:restoredTop sz="95775"/>
  </p:normalViewPr>
  <p:slideViewPr>
    <p:cSldViewPr snapToGrid="0" snapToObjects="1">
      <p:cViewPr varScale="1">
        <p:scale>
          <a:sx n="90" d="100"/>
          <a:sy n="90" d="100"/>
        </p:scale>
        <p:origin x="232" y="6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tiff>
</file>

<file path=ppt/media/image2.tiff>
</file>

<file path=ppt/media/image3.tiff>
</file>

<file path=ppt/media/image4.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B8136-4330-4480-80D9-0F6FD970617C}"/>
              </a:ext>
            </a:extLst>
          </p:cNvPr>
          <p:cNvSpPr>
            <a:spLocks noGrp="1"/>
          </p:cNvSpPr>
          <p:nvPr>
            <p:ph type="ctrTitle"/>
          </p:nvPr>
        </p:nvSpPr>
        <p:spPr>
          <a:xfrm>
            <a:off x="576072" y="1124712"/>
            <a:ext cx="11036808" cy="3172968"/>
          </a:xfrm>
        </p:spPr>
        <p:txBody>
          <a:bodyPr anchor="b">
            <a:normAutofit/>
          </a:bodyPr>
          <a:lstStyle>
            <a:lvl1pPr algn="l">
              <a:defRPr sz="8000"/>
            </a:lvl1pPr>
          </a:lstStyle>
          <a:p>
            <a:r>
              <a:rPr lang="en-US" dirty="0"/>
              <a:t>Click to edit Master title style</a:t>
            </a:r>
          </a:p>
        </p:txBody>
      </p:sp>
      <p:sp>
        <p:nvSpPr>
          <p:cNvPr id="3" name="Subtitle 2">
            <a:extLst>
              <a:ext uri="{FF2B5EF4-FFF2-40B4-BE49-F238E27FC236}">
                <a16:creationId xmlns:a16="http://schemas.microsoft.com/office/drawing/2014/main" id="{566E5739-DD96-45FB-B609-3E3447A52FED}"/>
              </a:ext>
            </a:extLst>
          </p:cNvPr>
          <p:cNvSpPr>
            <a:spLocks noGrp="1"/>
          </p:cNvSpPr>
          <p:nvPr>
            <p:ph type="subTitle" idx="1"/>
          </p:nvPr>
        </p:nvSpPr>
        <p:spPr>
          <a:xfrm>
            <a:off x="576072" y="4727448"/>
            <a:ext cx="11036808" cy="1481328"/>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1B9FF558-51F9-42A2-9944-DBE23DA8B224}"/>
              </a:ext>
            </a:extLst>
          </p:cNvPr>
          <p:cNvSpPr>
            <a:spLocks noGrp="1"/>
          </p:cNvSpPr>
          <p:nvPr>
            <p:ph type="dt" sz="half" idx="10"/>
          </p:nvPr>
        </p:nvSpPr>
        <p:spPr>
          <a:xfrm>
            <a:off x="576072" y="6356350"/>
            <a:ext cx="2743200" cy="365125"/>
          </a:xfrm>
        </p:spPr>
        <p:txBody>
          <a:bodyPr/>
          <a:lstStyle/>
          <a:p>
            <a:fld id="{02AC24A9-CCB6-4F8D-B8DB-C2F3692CFA5A}" type="datetimeFigureOut">
              <a:rPr lang="en-US" smtClean="0"/>
              <a:t>5/12/20</a:t>
            </a:fld>
            <a:endParaRPr lang="en-US" dirty="0"/>
          </a:p>
        </p:txBody>
      </p:sp>
      <p:sp>
        <p:nvSpPr>
          <p:cNvPr id="5" name="Footer Placeholder 4">
            <a:extLst>
              <a:ext uri="{FF2B5EF4-FFF2-40B4-BE49-F238E27FC236}">
                <a16:creationId xmlns:a16="http://schemas.microsoft.com/office/drawing/2014/main" id="{8B8C0E86-A7F7-4BDC-A637-254E5252DED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3D10ADE-E9DA-4E57-BF57-1CCB65219839}"/>
              </a:ext>
            </a:extLst>
          </p:cNvPr>
          <p:cNvSpPr>
            <a:spLocks noGrp="1"/>
          </p:cNvSpPr>
          <p:nvPr>
            <p:ph type="sldNum" sz="quarter" idx="12"/>
          </p:nvPr>
        </p:nvSpPr>
        <p:spPr>
          <a:xfrm>
            <a:off x="8869680" y="6356350"/>
            <a:ext cx="2743200" cy="365125"/>
          </a:xfrm>
        </p:spPr>
        <p:txBody>
          <a:bodyPr/>
          <a:lstStyle/>
          <a:p>
            <a:fld id="{B2DC25EE-239B-4C5F-AAD1-255A7D5F1EE2}" type="slidenum">
              <a:rPr lang="en-US" smtClean="0"/>
              <a:t>‹#›</a:t>
            </a:fld>
            <a:endParaRPr lang="en-US" dirty="0"/>
          </a:p>
        </p:txBody>
      </p:sp>
      <p:sp>
        <p:nvSpPr>
          <p:cNvPr id="8" name="Rectangle 7">
            <a:extLst>
              <a:ext uri="{FF2B5EF4-FFF2-40B4-BE49-F238E27FC236}">
                <a16:creationId xmlns:a16="http://schemas.microsoft.com/office/drawing/2014/main" id="{8D06CE56-3881-4ADA-8CEF-D18B02C242A3}"/>
              </a:ext>
            </a:extLst>
          </p:cNvPr>
          <p:cNvSpPr/>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79F3C543-62EC-4433-9C93-A2CD8764E9B4}"/>
              </a:ext>
            </a:extLst>
          </p:cNvPr>
          <p:cNvSpPr/>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15410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32C18-E430-4EC7-BD7C-99D86D012231}"/>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8FC5012F-7119-4D94-9717-3862E1C9384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ED9A4A-D287-4207-9037-70DB007A1707}"/>
              </a:ext>
            </a:extLst>
          </p:cNvPr>
          <p:cNvSpPr>
            <a:spLocks noGrp="1"/>
          </p:cNvSpPr>
          <p:nvPr>
            <p:ph type="dt" sz="half" idx="10"/>
          </p:nvPr>
        </p:nvSpPr>
        <p:spPr/>
        <p:txBody>
          <a:bodyPr/>
          <a:lstStyle/>
          <a:p>
            <a:fld id="{02AC24A9-CCB6-4F8D-B8DB-C2F3692CFA5A}" type="datetimeFigureOut">
              <a:rPr lang="en-US" smtClean="0"/>
              <a:t>5/12/20</a:t>
            </a:fld>
            <a:endParaRPr lang="en-US"/>
          </a:p>
        </p:txBody>
      </p:sp>
      <p:sp>
        <p:nvSpPr>
          <p:cNvPr id="5" name="Footer Placeholder 4">
            <a:extLst>
              <a:ext uri="{FF2B5EF4-FFF2-40B4-BE49-F238E27FC236}">
                <a16:creationId xmlns:a16="http://schemas.microsoft.com/office/drawing/2014/main" id="{61ECFCAC-80DB-43BB-B3F1-AC22BACEE3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679730-3487-4D94-A0DC-C21684963AB3}"/>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6071282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43C89D-929E-4CD1-BCCC-72A14C0335D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ED450EA-A577-4B76-A12F-650BEB20FD8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D2603B-9ACE-4FA9-805B-9B91EB63DF7D}"/>
              </a:ext>
            </a:extLst>
          </p:cNvPr>
          <p:cNvSpPr>
            <a:spLocks noGrp="1"/>
          </p:cNvSpPr>
          <p:nvPr>
            <p:ph type="dt" sz="half" idx="10"/>
          </p:nvPr>
        </p:nvSpPr>
        <p:spPr/>
        <p:txBody>
          <a:bodyPr/>
          <a:lstStyle/>
          <a:p>
            <a:fld id="{02AC24A9-CCB6-4F8D-B8DB-C2F3692CFA5A}" type="datetimeFigureOut">
              <a:rPr lang="en-US" smtClean="0"/>
              <a:t>5/12/20</a:t>
            </a:fld>
            <a:endParaRPr lang="en-US"/>
          </a:p>
        </p:txBody>
      </p:sp>
      <p:sp>
        <p:nvSpPr>
          <p:cNvPr id="5" name="Footer Placeholder 4">
            <a:extLst>
              <a:ext uri="{FF2B5EF4-FFF2-40B4-BE49-F238E27FC236}">
                <a16:creationId xmlns:a16="http://schemas.microsoft.com/office/drawing/2014/main" id="{7ECE18AC-D6A9-4A61-885D-68E2B684A4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197AE4-AA47-4E14-8FFE-171FAE47F49E}"/>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9007964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D6FBB9D-1CAA-4D05-AB33-BABDFE17B843}"/>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id="{04727B71-B4B6-4823-80A1-68C40B475118}"/>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79A6DB05-9FB5-4B07-8675-74C23D4FD89D}"/>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8D358CF-0758-490A-A084-C46443B9ABE8}"/>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1671183-B3CE-4F45-92FB-98290CA0E2CA}"/>
              </a:ext>
            </a:extLst>
          </p:cNvPr>
          <p:cNvSpPr>
            <a:spLocks noGrp="1"/>
          </p:cNvSpPr>
          <p:nvPr>
            <p:ph idx="1"/>
          </p:nvPr>
        </p:nvSpPr>
        <p:spPr>
          <a:xfrm>
            <a:off x="1115568" y="2478024"/>
            <a:ext cx="10168128"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D7DED67-27EC-4D43-A21C-093C1DB0481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5/12/20</a:t>
            </a:fld>
            <a:endParaRPr lang="en-US"/>
          </a:p>
        </p:txBody>
      </p:sp>
      <p:sp>
        <p:nvSpPr>
          <p:cNvPr id="5" name="Footer Placeholder 4">
            <a:extLst>
              <a:ext uri="{FF2B5EF4-FFF2-40B4-BE49-F238E27FC236}">
                <a16:creationId xmlns:a16="http://schemas.microsoft.com/office/drawing/2014/main" id="{36747CE3-4890-4BC1-94DB-5D49D02C99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3C5AD3-D79A-4D46-B25B-822FE0252511}"/>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9979012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5AEDC5C-2E87-49C6-AB07-A95E5F39ED8E}"/>
              </a:ext>
            </a:extLst>
          </p:cNvPr>
          <p:cNvSpPr/>
          <p:nvPr/>
        </p:nvSpPr>
        <p:spPr>
          <a:xfrm>
            <a:off x="558210" y="4981421"/>
            <a:ext cx="11134956" cy="822960"/>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57D88DE-E462-4C8A-BF99-609390DFB781}"/>
              </a:ext>
            </a:extLst>
          </p:cNvPr>
          <p:cNvSpPr/>
          <p:nvPr/>
        </p:nvSpPr>
        <p:spPr>
          <a:xfrm>
            <a:off x="498834" y="5118581"/>
            <a:ext cx="146304"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8E44900-E8BF-4B12-8BCB-41076E2B68C7}"/>
              </a:ext>
            </a:extLst>
          </p:cNvPr>
          <p:cNvSpPr>
            <a:spLocks noGrp="1"/>
          </p:cNvSpPr>
          <p:nvPr>
            <p:ph type="title"/>
          </p:nvPr>
        </p:nvSpPr>
        <p:spPr>
          <a:xfrm>
            <a:off x="557784" y="640080"/>
            <a:ext cx="10890504" cy="4114800"/>
          </a:xfrm>
        </p:spPr>
        <p:txBody>
          <a:bodyPr anchor="b">
            <a:normAutofit/>
          </a:bodyPr>
          <a:lstStyle>
            <a:lvl1pPr>
              <a:defRPr sz="6600"/>
            </a:lvl1pPr>
          </a:lstStyle>
          <a:p>
            <a:r>
              <a:rPr lang="en-US" dirty="0"/>
              <a:t>Click to edit Master title style</a:t>
            </a:r>
          </a:p>
        </p:txBody>
      </p:sp>
      <p:sp>
        <p:nvSpPr>
          <p:cNvPr id="3" name="Text Placeholder 2">
            <a:extLst>
              <a:ext uri="{FF2B5EF4-FFF2-40B4-BE49-F238E27FC236}">
                <a16:creationId xmlns:a16="http://schemas.microsoft.com/office/drawing/2014/main" id="{917741F9-B00F-4463-A257-6B66DABD9B4E}"/>
              </a:ext>
            </a:extLst>
          </p:cNvPr>
          <p:cNvSpPr>
            <a:spLocks noGrp="1"/>
          </p:cNvSpPr>
          <p:nvPr>
            <p:ph type="body" idx="1"/>
          </p:nvPr>
        </p:nvSpPr>
        <p:spPr>
          <a:xfrm>
            <a:off x="841248" y="5102352"/>
            <a:ext cx="10607040" cy="585216"/>
          </a:xfrm>
        </p:spPr>
        <p:txBody>
          <a:bodyPr anchor="ct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D48BFA7D-4401-4285-802B-1579165F0D6D}"/>
              </a:ext>
            </a:extLst>
          </p:cNvPr>
          <p:cNvSpPr>
            <a:spLocks noGrp="1"/>
          </p:cNvSpPr>
          <p:nvPr>
            <p:ph type="dt" sz="half" idx="10"/>
          </p:nvPr>
        </p:nvSpPr>
        <p:spPr/>
        <p:txBody>
          <a:bodyPr/>
          <a:lstStyle/>
          <a:p>
            <a:fld id="{02AC24A9-CCB6-4F8D-B8DB-C2F3692CFA5A}" type="datetimeFigureOut">
              <a:rPr lang="en-US" smtClean="0"/>
              <a:t>5/12/20</a:t>
            </a:fld>
            <a:endParaRPr lang="en-US"/>
          </a:p>
        </p:txBody>
      </p:sp>
      <p:sp>
        <p:nvSpPr>
          <p:cNvPr id="5" name="Footer Placeholder 4">
            <a:extLst>
              <a:ext uri="{FF2B5EF4-FFF2-40B4-BE49-F238E27FC236}">
                <a16:creationId xmlns:a16="http://schemas.microsoft.com/office/drawing/2014/main" id="{49A909C5-AA19-4195-8376-9002D5DF46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AC3F32-46E0-47C8-8565-5969A475FDB0}"/>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40921565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076262E-36A0-40C6-ADE6-90CD9FB9B9EA}"/>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1" name="Rectangle 10">
            <a:extLst>
              <a:ext uri="{FF2B5EF4-FFF2-40B4-BE49-F238E27FC236}">
                <a16:creationId xmlns:a16="http://schemas.microsoft.com/office/drawing/2014/main" id="{42677A9B-4D1D-4D80-912C-24570140A650}"/>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03DC8C98-510F-48C9-82B2-9E4F760A68DF}"/>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7A078AE-0BC3-48F9-87EC-2DB0CCE7E2AE}"/>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92A20DF-0829-4336-B59F-FF9D7AA9D8B6}"/>
              </a:ext>
            </a:extLst>
          </p:cNvPr>
          <p:cNvSpPr>
            <a:spLocks noGrp="1"/>
          </p:cNvSpPr>
          <p:nvPr>
            <p:ph sz="half" idx="1"/>
          </p:nvPr>
        </p:nvSpPr>
        <p:spPr>
          <a:xfrm>
            <a:off x="1115568"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935D01C-CF67-4DF6-B96C-FFC9D5BF847B}"/>
              </a:ext>
            </a:extLst>
          </p:cNvPr>
          <p:cNvSpPr>
            <a:spLocks noGrp="1"/>
          </p:cNvSpPr>
          <p:nvPr>
            <p:ph sz="half" idx="2"/>
          </p:nvPr>
        </p:nvSpPr>
        <p:spPr>
          <a:xfrm>
            <a:off x="6345936"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29BBD797-6031-4F82-8726-EAB757027FF5}"/>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5/12/20</a:t>
            </a:fld>
            <a:endParaRPr lang="en-US"/>
          </a:p>
        </p:txBody>
      </p:sp>
      <p:sp>
        <p:nvSpPr>
          <p:cNvPr id="6" name="Footer Placeholder 5">
            <a:extLst>
              <a:ext uri="{FF2B5EF4-FFF2-40B4-BE49-F238E27FC236}">
                <a16:creationId xmlns:a16="http://schemas.microsoft.com/office/drawing/2014/main" id="{76B3F71C-B897-4909-A75E-8716AD49C1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F78BC14-5BB1-405F-A6F3-C07230F085C8}"/>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1396991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B671BDE-E45C-41A1-9B98-4A607D703855}"/>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Rectangle 12">
            <a:extLst>
              <a:ext uri="{FF2B5EF4-FFF2-40B4-BE49-F238E27FC236}">
                <a16:creationId xmlns:a16="http://schemas.microsoft.com/office/drawing/2014/main" id="{299500CE-917A-4D03-A7DF-71D8EBBC1537}"/>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C3D0D377-28B0-417D-886B-9483AF064975}"/>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F8F91F8-0767-40B5-A3AA-72931FC192EA}"/>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Text Placeholder 2">
            <a:extLst>
              <a:ext uri="{FF2B5EF4-FFF2-40B4-BE49-F238E27FC236}">
                <a16:creationId xmlns:a16="http://schemas.microsoft.com/office/drawing/2014/main" id="{AAAE0554-8BEE-4BF6-9519-51B8475D35E1}"/>
              </a:ext>
            </a:extLst>
          </p:cNvPr>
          <p:cNvSpPr>
            <a:spLocks noGrp="1"/>
          </p:cNvSpPr>
          <p:nvPr>
            <p:ph type="body" idx="1"/>
          </p:nvPr>
        </p:nvSpPr>
        <p:spPr>
          <a:xfrm>
            <a:off x="1115568"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FD4A358D-C930-48E0-B372-06A826B74C47}"/>
              </a:ext>
            </a:extLst>
          </p:cNvPr>
          <p:cNvSpPr>
            <a:spLocks noGrp="1"/>
          </p:cNvSpPr>
          <p:nvPr>
            <p:ph sz="half" idx="2"/>
          </p:nvPr>
        </p:nvSpPr>
        <p:spPr>
          <a:xfrm>
            <a:off x="1115568" y="3203688"/>
            <a:ext cx="4937760" cy="2968512"/>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83B6615E-4966-4150-83B6-C47591B36383}"/>
              </a:ext>
            </a:extLst>
          </p:cNvPr>
          <p:cNvSpPr>
            <a:spLocks noGrp="1"/>
          </p:cNvSpPr>
          <p:nvPr>
            <p:ph type="body" sz="quarter" idx="3"/>
          </p:nvPr>
        </p:nvSpPr>
        <p:spPr>
          <a:xfrm>
            <a:off x="6345936"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BD409F6B-C17B-4B4F-9F35-5068BDC4E2FD}"/>
              </a:ext>
            </a:extLst>
          </p:cNvPr>
          <p:cNvSpPr>
            <a:spLocks noGrp="1"/>
          </p:cNvSpPr>
          <p:nvPr>
            <p:ph sz="quarter" idx="4"/>
          </p:nvPr>
        </p:nvSpPr>
        <p:spPr>
          <a:xfrm>
            <a:off x="6345936" y="3203687"/>
            <a:ext cx="4937760" cy="2968511"/>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C8BC356D-052B-4A9B-8B2F-6665FD325AB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5/12/20</a:t>
            </a:fld>
            <a:endParaRPr lang="en-US"/>
          </a:p>
        </p:txBody>
      </p:sp>
      <p:sp>
        <p:nvSpPr>
          <p:cNvPr id="8" name="Footer Placeholder 7">
            <a:extLst>
              <a:ext uri="{FF2B5EF4-FFF2-40B4-BE49-F238E27FC236}">
                <a16:creationId xmlns:a16="http://schemas.microsoft.com/office/drawing/2014/main" id="{69C5E5FA-26A9-467C-93E3-8476142D1D4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279E50C-1E40-4B48-871B-E392428D20A3}"/>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3892021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8C0689C4-0DB3-408B-A956-40326B4AE4C4}"/>
              </a:ext>
            </a:extLst>
          </p:cNvPr>
          <p:cNvSpPr/>
          <p:nvPr/>
        </p:nvSpPr>
        <p:spPr>
          <a:xfrm>
            <a:off x="665853" y="1533525"/>
            <a:ext cx="10917063" cy="3790950"/>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56E1D10E-1C30-41BF-8C3B-C460C9B5597B}"/>
              </a:ext>
            </a:extLst>
          </p:cNvPr>
          <p:cNvSpPr/>
          <p:nvPr/>
        </p:nvSpPr>
        <p:spPr>
          <a:xfrm>
            <a:off x="609084" y="2971798"/>
            <a:ext cx="128016" cy="914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79454F2-0EE5-4888-AF4C-82F825E6226E}"/>
              </a:ext>
            </a:extLst>
          </p:cNvPr>
          <p:cNvSpPr>
            <a:spLocks noGrp="1"/>
          </p:cNvSpPr>
          <p:nvPr>
            <p:ph type="title"/>
          </p:nvPr>
        </p:nvSpPr>
        <p:spPr>
          <a:xfrm>
            <a:off x="1078992" y="1938528"/>
            <a:ext cx="10177272" cy="2990088"/>
          </a:xfrm>
        </p:spPr>
        <p:txBody>
          <a:bodyPr>
            <a:normAutofit/>
          </a:bodyPr>
          <a:lstStyle>
            <a:lvl1pPr>
              <a:defRPr sz="5400"/>
            </a:lvl1pPr>
          </a:lstStyle>
          <a:p>
            <a:r>
              <a:rPr lang="en-US" dirty="0"/>
              <a:t>Click to edit Master title style</a:t>
            </a:r>
          </a:p>
        </p:txBody>
      </p:sp>
      <p:sp>
        <p:nvSpPr>
          <p:cNvPr id="3" name="Date Placeholder 2">
            <a:extLst>
              <a:ext uri="{FF2B5EF4-FFF2-40B4-BE49-F238E27FC236}">
                <a16:creationId xmlns:a16="http://schemas.microsoft.com/office/drawing/2014/main" id="{67C91241-A315-4643-91E5-CF2C25CC903A}"/>
              </a:ext>
            </a:extLst>
          </p:cNvPr>
          <p:cNvSpPr>
            <a:spLocks noGrp="1"/>
          </p:cNvSpPr>
          <p:nvPr>
            <p:ph type="dt" sz="half" idx="10"/>
          </p:nvPr>
        </p:nvSpPr>
        <p:spPr/>
        <p:txBody>
          <a:bodyPr/>
          <a:lstStyle/>
          <a:p>
            <a:fld id="{02AC24A9-CCB6-4F8D-B8DB-C2F3692CFA5A}" type="datetimeFigureOut">
              <a:rPr lang="en-US" smtClean="0"/>
              <a:t>5/12/20</a:t>
            </a:fld>
            <a:endParaRPr lang="en-US"/>
          </a:p>
        </p:txBody>
      </p:sp>
      <p:sp>
        <p:nvSpPr>
          <p:cNvPr id="4" name="Footer Placeholder 3">
            <a:extLst>
              <a:ext uri="{FF2B5EF4-FFF2-40B4-BE49-F238E27FC236}">
                <a16:creationId xmlns:a16="http://schemas.microsoft.com/office/drawing/2014/main" id="{22706D86-5479-487D-94C8-76093D84F37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7739411-CED6-43D4-868D-A65C4161A72B}"/>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2368500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C447E0-1D4D-4EF2-B81B-4B2400EE3EDB}"/>
              </a:ext>
            </a:extLst>
          </p:cNvPr>
          <p:cNvSpPr>
            <a:spLocks noGrp="1"/>
          </p:cNvSpPr>
          <p:nvPr>
            <p:ph type="dt" sz="half" idx="10"/>
          </p:nvPr>
        </p:nvSpPr>
        <p:spPr/>
        <p:txBody>
          <a:bodyPr/>
          <a:lstStyle/>
          <a:p>
            <a:fld id="{02AC24A9-CCB6-4F8D-B8DB-C2F3692CFA5A}" type="datetimeFigureOut">
              <a:rPr lang="en-US" smtClean="0"/>
              <a:t>5/12/20</a:t>
            </a:fld>
            <a:endParaRPr lang="en-US"/>
          </a:p>
        </p:txBody>
      </p:sp>
      <p:sp>
        <p:nvSpPr>
          <p:cNvPr id="3" name="Footer Placeholder 2">
            <a:extLst>
              <a:ext uri="{FF2B5EF4-FFF2-40B4-BE49-F238E27FC236}">
                <a16:creationId xmlns:a16="http://schemas.microsoft.com/office/drawing/2014/main" id="{C9984CA0-2A78-4600-9F3D-19B09E790FE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440955-B18E-49D3-AE7B-B331200E34C5}"/>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3663613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FA417FE-CD1A-486F-A4AC-E4000A2FB18E}"/>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1318F0F5-812B-472C-9408-B80F2553F5E0}"/>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7F7751B-CD8F-4F5B-A903-1DCE5D1E8306}"/>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Content Placeholder 2">
            <a:extLst>
              <a:ext uri="{FF2B5EF4-FFF2-40B4-BE49-F238E27FC236}">
                <a16:creationId xmlns:a16="http://schemas.microsoft.com/office/drawing/2014/main" id="{EFA55C8A-A0BB-441D-976F-EB56D4382DB6}"/>
              </a:ext>
            </a:extLst>
          </p:cNvPr>
          <p:cNvSpPr>
            <a:spLocks noGrp="1"/>
          </p:cNvSpPr>
          <p:nvPr>
            <p:ph idx="1"/>
          </p:nvPr>
        </p:nvSpPr>
        <p:spPr>
          <a:xfrm>
            <a:off x="4965192" y="1709928"/>
            <a:ext cx="6729984" cy="4096512"/>
          </a:xfrm>
        </p:spPr>
        <p:txBody>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37DE6A51-A2E5-4BFA-B571-9FDFE1BBFB44}"/>
              </a:ext>
            </a:extLst>
          </p:cNvPr>
          <p:cNvSpPr>
            <a:spLocks noGrp="1"/>
          </p:cNvSpPr>
          <p:nvPr>
            <p:ph type="body" sz="half" idx="2"/>
          </p:nvPr>
        </p:nvSpPr>
        <p:spPr>
          <a:xfrm>
            <a:off x="868680" y="3429000"/>
            <a:ext cx="3099816" cy="2066544"/>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3D92778A-DD4C-4651-9C53-8B0C44CD8805}"/>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5/12/20</a:t>
            </a:fld>
            <a:endParaRPr lang="en-US" dirty="0"/>
          </a:p>
        </p:txBody>
      </p:sp>
      <p:sp>
        <p:nvSpPr>
          <p:cNvPr id="6" name="Footer Placeholder 5">
            <a:extLst>
              <a:ext uri="{FF2B5EF4-FFF2-40B4-BE49-F238E27FC236}">
                <a16:creationId xmlns:a16="http://schemas.microsoft.com/office/drawing/2014/main" id="{9D6C7F66-2DFA-4146-BE1A-CE2890FE45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85D185-B1B6-4D62-81BE-BE82C80ACA6C}"/>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8189065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68B77B5-211C-456E-B79F-306CC3619347}"/>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3B63C338-194D-4F23-ABEC-60A7EA96F302}"/>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C04DCC-0E3E-4F05-9FAC-9FA6CA4B2BAE}"/>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Picture Placeholder 2">
            <a:extLst>
              <a:ext uri="{FF2B5EF4-FFF2-40B4-BE49-F238E27FC236}">
                <a16:creationId xmlns:a16="http://schemas.microsoft.com/office/drawing/2014/main" id="{EBA29649-B19F-499E-8E9A-3577EAC8F031}"/>
              </a:ext>
            </a:extLst>
          </p:cNvPr>
          <p:cNvSpPr>
            <a:spLocks noGrp="1"/>
          </p:cNvSpPr>
          <p:nvPr>
            <p:ph type="pic" idx="1"/>
          </p:nvPr>
        </p:nvSpPr>
        <p:spPr>
          <a:xfrm>
            <a:off x="4965192" y="1161288"/>
            <a:ext cx="6729984" cy="4645152"/>
          </a:xfrm>
        </p:spPr>
        <p:txBody>
          <a:bodyPr>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1BC9EF2E-A8CD-41A1-B11A-0D8842797A98}"/>
              </a:ext>
            </a:extLst>
          </p:cNvPr>
          <p:cNvSpPr>
            <a:spLocks noGrp="1"/>
          </p:cNvSpPr>
          <p:nvPr>
            <p:ph type="body" sz="half" idx="2"/>
          </p:nvPr>
        </p:nvSpPr>
        <p:spPr>
          <a:xfrm>
            <a:off x="868680" y="3438144"/>
            <a:ext cx="3099816" cy="2057400"/>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B44257B5-0DE0-401F-9171-E8687A97DBA7}"/>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5/12/20</a:t>
            </a:fld>
            <a:endParaRPr lang="en-US"/>
          </a:p>
        </p:txBody>
      </p:sp>
      <p:sp>
        <p:nvSpPr>
          <p:cNvPr id="6" name="Footer Placeholder 5">
            <a:extLst>
              <a:ext uri="{FF2B5EF4-FFF2-40B4-BE49-F238E27FC236}">
                <a16:creationId xmlns:a16="http://schemas.microsoft.com/office/drawing/2014/main" id="{788CD9AD-D667-4FD4-AA34-428AA0BCD0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770FB6-F273-4BA6-8B97-9835AC537871}"/>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5971287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B325BDE-35A4-4AAD-960B-C1415864AD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E459C78-0CC4-4552-93DD-49B4194D005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6744A3C-9C54-46A6-B3EF-5B36362423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AC24A9-CCB6-4F8D-B8DB-C2F3692CFA5A}" type="datetimeFigureOut">
              <a:rPr lang="en-US" smtClean="0"/>
              <a:t>5/12/20</a:t>
            </a:fld>
            <a:endParaRPr lang="en-US"/>
          </a:p>
        </p:txBody>
      </p:sp>
      <p:sp>
        <p:nvSpPr>
          <p:cNvPr id="5" name="Footer Placeholder 4">
            <a:extLst>
              <a:ext uri="{FF2B5EF4-FFF2-40B4-BE49-F238E27FC236}">
                <a16:creationId xmlns:a16="http://schemas.microsoft.com/office/drawing/2014/main" id="{07D5A696-7B4B-4181-A961-7D66556D507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3038CB5-8F4A-401D-A3A9-B27DC15B7A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DC25EE-239B-4C5F-AAD1-255A7D5F1EE2}" type="slidenum">
              <a:rPr lang="en-US" smtClean="0"/>
              <a:t>‹#›</a:t>
            </a:fld>
            <a:endParaRPr lang="en-US"/>
          </a:p>
        </p:txBody>
      </p:sp>
    </p:spTree>
    <p:extLst>
      <p:ext uri="{BB962C8B-B14F-4D97-AF65-F5344CB8AC3E}">
        <p14:creationId xmlns:p14="http://schemas.microsoft.com/office/powerpoint/2010/main" val="3912020200"/>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AD76F3E-3A97-486B-B402-44400A8B91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67072B2-88D9-7D4B-B98E-A7F24C64867A}"/>
              </a:ext>
            </a:extLst>
          </p:cNvPr>
          <p:cNvSpPr>
            <a:spLocks noGrp="1"/>
          </p:cNvSpPr>
          <p:nvPr>
            <p:ph type="ctrTitle"/>
          </p:nvPr>
        </p:nvSpPr>
        <p:spPr>
          <a:xfrm>
            <a:off x="838199" y="1093788"/>
            <a:ext cx="10506455" cy="2967208"/>
          </a:xfrm>
        </p:spPr>
        <p:txBody>
          <a:bodyPr>
            <a:normAutofit fontScale="90000"/>
          </a:bodyPr>
          <a:lstStyle/>
          <a:p>
            <a:r>
              <a:rPr lang="en-US" dirty="0"/>
              <a:t>Trust in Recommender Systems: A Survey</a:t>
            </a:r>
          </a:p>
        </p:txBody>
      </p:sp>
      <p:sp>
        <p:nvSpPr>
          <p:cNvPr id="3" name="Subtitle 2">
            <a:extLst>
              <a:ext uri="{FF2B5EF4-FFF2-40B4-BE49-F238E27FC236}">
                <a16:creationId xmlns:a16="http://schemas.microsoft.com/office/drawing/2014/main" id="{C95E45D2-18E5-2B46-8B5C-C393CE3F2CAD}"/>
              </a:ext>
            </a:extLst>
          </p:cNvPr>
          <p:cNvSpPr>
            <a:spLocks noGrp="1"/>
          </p:cNvSpPr>
          <p:nvPr>
            <p:ph type="subTitle" idx="1"/>
          </p:nvPr>
        </p:nvSpPr>
        <p:spPr>
          <a:xfrm>
            <a:off x="6096000" y="4619624"/>
            <a:ext cx="5251703" cy="1038225"/>
          </a:xfrm>
        </p:spPr>
        <p:txBody>
          <a:bodyPr>
            <a:normAutofit/>
          </a:bodyPr>
          <a:lstStyle/>
          <a:p>
            <a:pPr algn="r">
              <a:lnSpc>
                <a:spcPct val="100000"/>
              </a:lnSpc>
            </a:pPr>
            <a:r>
              <a:rPr lang="en-US" sz="1500" dirty="0"/>
              <a:t>Chetan Kulkarni</a:t>
            </a:r>
          </a:p>
          <a:p>
            <a:pPr algn="r">
              <a:lnSpc>
                <a:spcPct val="100000"/>
              </a:lnSpc>
            </a:pPr>
            <a:r>
              <a:rPr lang="en-US" sz="1500" dirty="0"/>
              <a:t>San Jose State University</a:t>
            </a:r>
          </a:p>
          <a:p>
            <a:pPr algn="r">
              <a:lnSpc>
                <a:spcPct val="100000"/>
              </a:lnSpc>
            </a:pPr>
            <a:r>
              <a:rPr lang="en-US" sz="1500" dirty="0"/>
              <a:t>Deep Learning</a:t>
            </a:r>
          </a:p>
        </p:txBody>
      </p:sp>
      <p:sp>
        <p:nvSpPr>
          <p:cNvPr id="10" name="Rectangle 9">
            <a:extLst>
              <a:ext uri="{FF2B5EF4-FFF2-40B4-BE49-F238E27FC236}">
                <a16:creationId xmlns:a16="http://schemas.microsoft.com/office/drawing/2014/main" id="{391F6B52-91F4-4AEB-B6DB-29FEBCF28C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4331166"/>
            <a:ext cx="1050645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2CD6F061-7C53-44F4-9794-953DB70A45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9346882" y="2348839"/>
            <a:ext cx="54864" cy="394677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764270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EF31C-F7D7-9C45-A624-DB2215A43B57}"/>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5C631077-608F-E24F-BFE8-C9F8711C0EEC}"/>
              </a:ext>
            </a:extLst>
          </p:cNvPr>
          <p:cNvSpPr>
            <a:spLocks noGrp="1"/>
          </p:cNvSpPr>
          <p:nvPr>
            <p:ph idx="1"/>
          </p:nvPr>
        </p:nvSpPr>
        <p:spPr/>
        <p:txBody>
          <a:bodyPr>
            <a:normAutofit/>
          </a:bodyPr>
          <a:lstStyle/>
          <a:p>
            <a:r>
              <a:rPr lang="en-US" dirty="0"/>
              <a:t>We discussed various techniques with which we can establish TRUST in the Recommendation system. With Days to come with advancement of Artificial Intelligence and machine learning. </a:t>
            </a:r>
          </a:p>
          <a:p>
            <a:r>
              <a:rPr lang="en-US" dirty="0"/>
              <a:t>The </a:t>
            </a:r>
            <a:r>
              <a:rPr lang="en-US" b="1" dirty="0" err="1"/>
              <a:t>TRUSTability</a:t>
            </a:r>
            <a:r>
              <a:rPr lang="en-US" dirty="0"/>
              <a:t> of these systems is going to be a key factor. And This paper is a step towards that future</a:t>
            </a:r>
          </a:p>
        </p:txBody>
      </p:sp>
    </p:spTree>
    <p:extLst>
      <p:ext uri="{BB962C8B-B14F-4D97-AF65-F5344CB8AC3E}">
        <p14:creationId xmlns:p14="http://schemas.microsoft.com/office/powerpoint/2010/main" val="4748569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9A392A-273A-3644-860C-3C1ADC7345EE}"/>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2C60B6B4-7445-2B45-8C3F-93E535159BDF}"/>
              </a:ext>
            </a:extLst>
          </p:cNvPr>
          <p:cNvSpPr>
            <a:spLocks noGrp="1"/>
          </p:cNvSpPr>
          <p:nvPr>
            <p:ph idx="1"/>
          </p:nvPr>
        </p:nvSpPr>
        <p:spPr/>
        <p:txBody>
          <a:bodyPr>
            <a:normAutofit fontScale="92500"/>
          </a:bodyPr>
          <a:lstStyle/>
          <a:p>
            <a:r>
              <a:rPr lang="en-US" dirty="0"/>
              <a:t>With the increase in popularity on AI, Various services in the world are going to be heavily dependent on AI, especially Recommendation systems.</a:t>
            </a:r>
          </a:p>
          <a:p>
            <a:r>
              <a:rPr lang="en-US" dirty="0"/>
              <a:t>Already recommendation systems have their way in many places such as Netflix Recommended Movies, Amazon Recommended Products, Google recommended news, Facebook recommended friends systems, Instagram recommended influencer Or the most popular YouTube recommended videos.</a:t>
            </a:r>
          </a:p>
        </p:txBody>
      </p:sp>
    </p:spTree>
    <p:extLst>
      <p:ext uri="{BB962C8B-B14F-4D97-AF65-F5344CB8AC3E}">
        <p14:creationId xmlns:p14="http://schemas.microsoft.com/office/powerpoint/2010/main" val="20117073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4C135-2C4C-A84B-817B-9501A4C2EE17}"/>
              </a:ext>
            </a:extLst>
          </p:cNvPr>
          <p:cNvSpPr>
            <a:spLocks noGrp="1"/>
          </p:cNvSpPr>
          <p:nvPr>
            <p:ph type="title"/>
          </p:nvPr>
        </p:nvSpPr>
        <p:spPr/>
        <p:txBody>
          <a:bodyPr>
            <a:normAutofit/>
          </a:bodyPr>
          <a:lstStyle/>
          <a:p>
            <a:r>
              <a:rPr lang="en-US" dirty="0"/>
              <a:t>Aspects of Trust </a:t>
            </a:r>
          </a:p>
        </p:txBody>
      </p:sp>
      <p:sp>
        <p:nvSpPr>
          <p:cNvPr id="3" name="Content Placeholder 2">
            <a:extLst>
              <a:ext uri="{FF2B5EF4-FFF2-40B4-BE49-F238E27FC236}">
                <a16:creationId xmlns:a16="http://schemas.microsoft.com/office/drawing/2014/main" id="{7C7C60C9-B8F5-E143-875E-1270BE026023}"/>
              </a:ext>
            </a:extLst>
          </p:cNvPr>
          <p:cNvSpPr>
            <a:spLocks noGrp="1"/>
          </p:cNvSpPr>
          <p:nvPr>
            <p:ph idx="1"/>
          </p:nvPr>
        </p:nvSpPr>
        <p:spPr>
          <a:xfrm>
            <a:off x="1115568" y="2176041"/>
            <a:ext cx="10168128" cy="4133319"/>
          </a:xfrm>
        </p:spPr>
        <p:txBody>
          <a:bodyPr>
            <a:normAutofit/>
          </a:bodyPr>
          <a:lstStyle/>
          <a:p>
            <a:pPr marL="514350" indent="-514350">
              <a:buFont typeface="+mj-lt"/>
              <a:buAutoNum type="arabicPeriod"/>
            </a:pPr>
            <a:r>
              <a:rPr lang="en-US" b="1" i="1" dirty="0"/>
              <a:t>Social Awareness</a:t>
            </a:r>
            <a:r>
              <a:rPr lang="en-US" i="1" dirty="0"/>
              <a:t>: How the recommendation system is leveraging the social behavior of a person and his peers.</a:t>
            </a:r>
          </a:p>
          <a:p>
            <a:pPr marL="514350" indent="-514350">
              <a:buFont typeface="+mj-lt"/>
              <a:buAutoNum type="arabicPeriod"/>
            </a:pPr>
            <a:r>
              <a:rPr lang="en-US" b="1" i="1" dirty="0"/>
              <a:t>Robustness</a:t>
            </a:r>
            <a:r>
              <a:rPr lang="en-US" i="1" dirty="0"/>
              <a:t>: How is the recommendation system able to leave out the noise created by data</a:t>
            </a:r>
          </a:p>
          <a:p>
            <a:pPr marL="514350" indent="-514350">
              <a:buFont typeface="+mj-lt"/>
              <a:buAutoNum type="arabicPeriod"/>
            </a:pPr>
            <a:r>
              <a:rPr lang="en-US" b="1" i="1" dirty="0" err="1"/>
              <a:t>Explainability</a:t>
            </a:r>
            <a:r>
              <a:rPr lang="en-US" i="1" dirty="0"/>
              <a:t>: if the end-user understands the factors that led to a particular recommendation</a:t>
            </a:r>
            <a:endParaRPr lang="en-US" dirty="0"/>
          </a:p>
        </p:txBody>
      </p:sp>
    </p:spTree>
    <p:extLst>
      <p:ext uri="{BB962C8B-B14F-4D97-AF65-F5344CB8AC3E}">
        <p14:creationId xmlns:p14="http://schemas.microsoft.com/office/powerpoint/2010/main" val="2183747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B9EE3F3-89B7-43C3-8651-C4C9683099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99A392A-273A-3644-860C-3C1ADC7345EE}"/>
              </a:ext>
            </a:extLst>
          </p:cNvPr>
          <p:cNvSpPr>
            <a:spLocks noGrp="1"/>
          </p:cNvSpPr>
          <p:nvPr>
            <p:ph type="title"/>
          </p:nvPr>
        </p:nvSpPr>
        <p:spPr>
          <a:xfrm>
            <a:off x="411480" y="1108673"/>
            <a:ext cx="10162735" cy="1108507"/>
          </a:xfrm>
        </p:spPr>
        <p:txBody>
          <a:bodyPr anchor="b">
            <a:normAutofit/>
          </a:bodyPr>
          <a:lstStyle/>
          <a:p>
            <a:r>
              <a:rPr lang="en-US" b="1" dirty="0"/>
              <a:t>Social Aware Recommender Systems</a:t>
            </a:r>
          </a:p>
        </p:txBody>
      </p:sp>
      <p:sp>
        <p:nvSpPr>
          <p:cNvPr id="12" name="Rectangle 11">
            <a:extLst>
              <a:ext uri="{FF2B5EF4-FFF2-40B4-BE49-F238E27FC236}">
                <a16:creationId xmlns:a16="http://schemas.microsoft.com/office/drawing/2014/main" id="{33AE4636-AEEC-45D6-84D4-7AC2DA48EC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8D9CE0F4-2EB2-4F1F-8AAC-DB3571D9FE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5541"/>
            <a:ext cx="438912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2C60B6B4-7445-2B45-8C3F-93E535159BDF}"/>
              </a:ext>
            </a:extLst>
          </p:cNvPr>
          <p:cNvSpPr>
            <a:spLocks noGrp="1"/>
          </p:cNvSpPr>
          <p:nvPr>
            <p:ph idx="1"/>
          </p:nvPr>
        </p:nvSpPr>
        <p:spPr>
          <a:xfrm>
            <a:off x="411480" y="2684095"/>
            <a:ext cx="10561320" cy="3761854"/>
          </a:xfrm>
        </p:spPr>
        <p:txBody>
          <a:bodyPr>
            <a:normAutofit fontScale="55000" lnSpcReduction="20000"/>
          </a:bodyPr>
          <a:lstStyle/>
          <a:p>
            <a:r>
              <a:rPr lang="en-US" dirty="0"/>
              <a:t>collaborative filtering, a simple and elegant way of recommendation. How other people in your friend circle has rated the product.</a:t>
            </a:r>
          </a:p>
          <a:p>
            <a:r>
              <a:rPr lang="en-US" dirty="0"/>
              <a:t>Auto Encoder based methods, Neural network model helps to learn latent factors of users and user choices, which are not easily observable</a:t>
            </a:r>
          </a:p>
          <a:p>
            <a:r>
              <a:rPr lang="en-US" dirty="0"/>
              <a:t>RNN based models deal with sequential and time-series data. Generally, capture the user’s current preference .based on Users’ online presence and activities online. Facebook uses this method</a:t>
            </a:r>
          </a:p>
          <a:p>
            <a:r>
              <a:rPr lang="en-US" dirty="0"/>
              <a:t>GNN based Models, Mines Social Graph structure. This is a fairly complex procedure. In this Method Users History, Users </a:t>
            </a:r>
            <a:r>
              <a:rPr lang="en-US" dirty="0" err="1"/>
              <a:t>Neighbours</a:t>
            </a:r>
            <a:r>
              <a:rPr lang="en-US" dirty="0"/>
              <a:t> History and their </a:t>
            </a:r>
            <a:r>
              <a:rPr lang="en-US" dirty="0" err="1"/>
              <a:t>Neighbours</a:t>
            </a:r>
            <a:r>
              <a:rPr lang="en-US" dirty="0"/>
              <a:t> history and so on is aggregated. And likes and dislikes are stored. And on that data recommendation is produced. This GNN is always improving. Google, Facebook uses this technique.</a:t>
            </a:r>
          </a:p>
          <a:p>
            <a:r>
              <a:rPr lang="en-US" dirty="0"/>
              <a:t>Hybrid Methods, All the above methods are used parallelly and a common recommendation system is also created.</a:t>
            </a:r>
          </a:p>
        </p:txBody>
      </p:sp>
    </p:spTree>
    <p:extLst>
      <p:ext uri="{BB962C8B-B14F-4D97-AF65-F5344CB8AC3E}">
        <p14:creationId xmlns:p14="http://schemas.microsoft.com/office/powerpoint/2010/main" val="33211809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9A392A-273A-3644-860C-3C1ADC7345EE}"/>
              </a:ext>
            </a:extLst>
          </p:cNvPr>
          <p:cNvSpPr>
            <a:spLocks noGrp="1"/>
          </p:cNvSpPr>
          <p:nvPr>
            <p:ph type="title"/>
          </p:nvPr>
        </p:nvSpPr>
        <p:spPr>
          <a:xfrm>
            <a:off x="411480" y="1108673"/>
            <a:ext cx="10162735" cy="1108507"/>
          </a:xfrm>
        </p:spPr>
        <p:txBody>
          <a:bodyPr anchor="b">
            <a:normAutofit/>
          </a:bodyPr>
          <a:lstStyle/>
          <a:p>
            <a:r>
              <a:rPr lang="en-US" b="1" dirty="0"/>
              <a:t>Robustness of Recommender Systems</a:t>
            </a:r>
          </a:p>
        </p:txBody>
      </p:sp>
      <p:sp>
        <p:nvSpPr>
          <p:cNvPr id="3" name="Content Placeholder 2">
            <a:extLst>
              <a:ext uri="{FF2B5EF4-FFF2-40B4-BE49-F238E27FC236}">
                <a16:creationId xmlns:a16="http://schemas.microsoft.com/office/drawing/2014/main" id="{2C60B6B4-7445-2B45-8C3F-93E535159BDF}"/>
              </a:ext>
            </a:extLst>
          </p:cNvPr>
          <p:cNvSpPr>
            <a:spLocks noGrp="1"/>
          </p:cNvSpPr>
          <p:nvPr>
            <p:ph idx="1"/>
          </p:nvPr>
        </p:nvSpPr>
        <p:spPr>
          <a:xfrm>
            <a:off x="411480" y="2684095"/>
            <a:ext cx="10561320" cy="3761854"/>
          </a:xfrm>
        </p:spPr>
        <p:txBody>
          <a:bodyPr>
            <a:normAutofit/>
          </a:bodyPr>
          <a:lstStyle/>
          <a:p>
            <a:r>
              <a:rPr lang="en-US" i="1" dirty="0"/>
              <a:t>merchants may hire a group of spammers to insert their profiles and fake ratings into the systems, which will affect the performance of the recommendation and also the customer’s trust in recommender systems</a:t>
            </a:r>
          </a:p>
          <a:p>
            <a:endParaRPr lang="en-US" dirty="0"/>
          </a:p>
          <a:p>
            <a:pPr marL="914400" lvl="1" indent="-457200">
              <a:buFont typeface="+mj-lt"/>
              <a:buAutoNum type="arabicPeriod"/>
            </a:pPr>
            <a:r>
              <a:rPr lang="en-US" dirty="0"/>
              <a:t>Shilling Attack Detection Algorithms</a:t>
            </a:r>
          </a:p>
          <a:p>
            <a:pPr marL="914400" lvl="1" indent="-457200">
              <a:buFont typeface="+mj-lt"/>
              <a:buAutoNum type="arabicPeriod"/>
            </a:pPr>
            <a:r>
              <a:rPr lang="en-US" dirty="0"/>
              <a:t>Deep Learning-based Shilling Attack Detection Algorithms</a:t>
            </a:r>
          </a:p>
        </p:txBody>
      </p:sp>
    </p:spTree>
    <p:extLst>
      <p:ext uri="{BB962C8B-B14F-4D97-AF65-F5344CB8AC3E}">
        <p14:creationId xmlns:p14="http://schemas.microsoft.com/office/powerpoint/2010/main" val="3908148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9A392A-273A-3644-860C-3C1ADC7345EE}"/>
              </a:ext>
            </a:extLst>
          </p:cNvPr>
          <p:cNvSpPr>
            <a:spLocks noGrp="1"/>
          </p:cNvSpPr>
          <p:nvPr>
            <p:ph type="title"/>
          </p:nvPr>
        </p:nvSpPr>
        <p:spPr>
          <a:xfrm>
            <a:off x="411480" y="1108673"/>
            <a:ext cx="10162735" cy="1108507"/>
          </a:xfrm>
        </p:spPr>
        <p:txBody>
          <a:bodyPr anchor="b">
            <a:normAutofit/>
          </a:bodyPr>
          <a:lstStyle/>
          <a:p>
            <a:r>
              <a:rPr lang="en-US" b="1" dirty="0"/>
              <a:t>Explainable Recommender System</a:t>
            </a:r>
          </a:p>
        </p:txBody>
      </p:sp>
      <p:sp>
        <p:nvSpPr>
          <p:cNvPr id="3" name="Content Placeholder 2">
            <a:extLst>
              <a:ext uri="{FF2B5EF4-FFF2-40B4-BE49-F238E27FC236}">
                <a16:creationId xmlns:a16="http://schemas.microsoft.com/office/drawing/2014/main" id="{2C60B6B4-7445-2B45-8C3F-93E535159BDF}"/>
              </a:ext>
            </a:extLst>
          </p:cNvPr>
          <p:cNvSpPr>
            <a:spLocks noGrp="1"/>
          </p:cNvSpPr>
          <p:nvPr>
            <p:ph idx="1"/>
          </p:nvPr>
        </p:nvSpPr>
        <p:spPr>
          <a:xfrm>
            <a:off x="411480" y="2684095"/>
            <a:ext cx="9131105" cy="610090"/>
          </a:xfrm>
        </p:spPr>
        <p:txBody>
          <a:bodyPr>
            <a:normAutofit/>
          </a:bodyPr>
          <a:lstStyle/>
          <a:p>
            <a:r>
              <a:rPr lang="en-US" dirty="0"/>
              <a:t>Explaining Collaborative filtering;</a:t>
            </a:r>
          </a:p>
        </p:txBody>
      </p:sp>
      <p:pic>
        <p:nvPicPr>
          <p:cNvPr id="4" name="Picture 3">
            <a:extLst>
              <a:ext uri="{FF2B5EF4-FFF2-40B4-BE49-F238E27FC236}">
                <a16:creationId xmlns:a16="http://schemas.microsoft.com/office/drawing/2014/main" id="{266C15A1-1738-2640-BB7C-2DD830E23414}"/>
              </a:ext>
            </a:extLst>
          </p:cNvPr>
          <p:cNvPicPr>
            <a:picLocks noChangeAspect="1"/>
          </p:cNvPicPr>
          <p:nvPr/>
        </p:nvPicPr>
        <p:blipFill>
          <a:blip r:embed="rId2"/>
          <a:stretch>
            <a:fillRect/>
          </a:stretch>
        </p:blipFill>
        <p:spPr>
          <a:xfrm>
            <a:off x="1044795" y="3294185"/>
            <a:ext cx="7150100" cy="3009900"/>
          </a:xfrm>
          <a:prstGeom prst="rect">
            <a:avLst/>
          </a:prstGeom>
        </p:spPr>
      </p:pic>
    </p:spTree>
    <p:extLst>
      <p:ext uri="{BB962C8B-B14F-4D97-AF65-F5344CB8AC3E}">
        <p14:creationId xmlns:p14="http://schemas.microsoft.com/office/powerpoint/2010/main" val="20179538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9A392A-273A-3644-860C-3C1ADC7345EE}"/>
              </a:ext>
            </a:extLst>
          </p:cNvPr>
          <p:cNvSpPr>
            <a:spLocks noGrp="1"/>
          </p:cNvSpPr>
          <p:nvPr>
            <p:ph type="title"/>
          </p:nvPr>
        </p:nvSpPr>
        <p:spPr>
          <a:xfrm>
            <a:off x="411480" y="1108673"/>
            <a:ext cx="10162735" cy="1108507"/>
          </a:xfrm>
        </p:spPr>
        <p:txBody>
          <a:bodyPr anchor="b">
            <a:normAutofit/>
          </a:bodyPr>
          <a:lstStyle/>
          <a:p>
            <a:r>
              <a:rPr lang="en-US" b="1" dirty="0"/>
              <a:t>Explainable Recommender System</a:t>
            </a:r>
          </a:p>
        </p:txBody>
      </p:sp>
      <p:sp>
        <p:nvSpPr>
          <p:cNvPr id="3" name="Content Placeholder 2">
            <a:extLst>
              <a:ext uri="{FF2B5EF4-FFF2-40B4-BE49-F238E27FC236}">
                <a16:creationId xmlns:a16="http://schemas.microsoft.com/office/drawing/2014/main" id="{2C60B6B4-7445-2B45-8C3F-93E535159BDF}"/>
              </a:ext>
            </a:extLst>
          </p:cNvPr>
          <p:cNvSpPr>
            <a:spLocks noGrp="1"/>
          </p:cNvSpPr>
          <p:nvPr>
            <p:ph idx="1"/>
          </p:nvPr>
        </p:nvSpPr>
        <p:spPr>
          <a:xfrm>
            <a:off x="411480" y="2684095"/>
            <a:ext cx="9131105" cy="610090"/>
          </a:xfrm>
        </p:spPr>
        <p:txBody>
          <a:bodyPr>
            <a:normAutofit/>
          </a:bodyPr>
          <a:lstStyle/>
          <a:p>
            <a:r>
              <a:rPr lang="en-US" dirty="0"/>
              <a:t>Explaining Textual Data:</a:t>
            </a:r>
          </a:p>
        </p:txBody>
      </p:sp>
      <p:pic>
        <p:nvPicPr>
          <p:cNvPr id="5" name="Picture 4">
            <a:extLst>
              <a:ext uri="{FF2B5EF4-FFF2-40B4-BE49-F238E27FC236}">
                <a16:creationId xmlns:a16="http://schemas.microsoft.com/office/drawing/2014/main" id="{E7AD981A-CCA0-8147-97D6-780DA7AD7664}"/>
              </a:ext>
            </a:extLst>
          </p:cNvPr>
          <p:cNvPicPr>
            <a:picLocks noChangeAspect="1"/>
          </p:cNvPicPr>
          <p:nvPr/>
        </p:nvPicPr>
        <p:blipFill>
          <a:blip r:embed="rId2"/>
          <a:stretch>
            <a:fillRect/>
          </a:stretch>
        </p:blipFill>
        <p:spPr>
          <a:xfrm>
            <a:off x="4703762" y="2217180"/>
            <a:ext cx="6154737" cy="4321696"/>
          </a:xfrm>
          <a:prstGeom prst="rect">
            <a:avLst/>
          </a:prstGeom>
        </p:spPr>
      </p:pic>
    </p:spTree>
    <p:extLst>
      <p:ext uri="{BB962C8B-B14F-4D97-AF65-F5344CB8AC3E}">
        <p14:creationId xmlns:p14="http://schemas.microsoft.com/office/powerpoint/2010/main" val="24975745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9A392A-273A-3644-860C-3C1ADC7345EE}"/>
              </a:ext>
            </a:extLst>
          </p:cNvPr>
          <p:cNvSpPr>
            <a:spLocks noGrp="1"/>
          </p:cNvSpPr>
          <p:nvPr>
            <p:ph type="title"/>
          </p:nvPr>
        </p:nvSpPr>
        <p:spPr>
          <a:xfrm>
            <a:off x="411480" y="1108673"/>
            <a:ext cx="10162735" cy="1108507"/>
          </a:xfrm>
        </p:spPr>
        <p:txBody>
          <a:bodyPr anchor="b">
            <a:normAutofit/>
          </a:bodyPr>
          <a:lstStyle/>
          <a:p>
            <a:r>
              <a:rPr lang="en-US" b="1" dirty="0"/>
              <a:t>Explainable Recommender System</a:t>
            </a:r>
          </a:p>
        </p:txBody>
      </p:sp>
      <p:sp>
        <p:nvSpPr>
          <p:cNvPr id="3" name="Content Placeholder 2">
            <a:extLst>
              <a:ext uri="{FF2B5EF4-FFF2-40B4-BE49-F238E27FC236}">
                <a16:creationId xmlns:a16="http://schemas.microsoft.com/office/drawing/2014/main" id="{2C60B6B4-7445-2B45-8C3F-93E535159BDF}"/>
              </a:ext>
            </a:extLst>
          </p:cNvPr>
          <p:cNvSpPr>
            <a:spLocks noGrp="1"/>
          </p:cNvSpPr>
          <p:nvPr>
            <p:ph idx="1"/>
          </p:nvPr>
        </p:nvSpPr>
        <p:spPr>
          <a:xfrm>
            <a:off x="411480" y="2684095"/>
            <a:ext cx="9131105" cy="610090"/>
          </a:xfrm>
        </p:spPr>
        <p:txBody>
          <a:bodyPr>
            <a:normAutofit/>
          </a:bodyPr>
          <a:lstStyle/>
          <a:p>
            <a:r>
              <a:rPr lang="en-US" dirty="0"/>
              <a:t>Explaining on Visual Data:</a:t>
            </a:r>
          </a:p>
        </p:txBody>
      </p:sp>
      <p:pic>
        <p:nvPicPr>
          <p:cNvPr id="5" name="Picture 4">
            <a:extLst>
              <a:ext uri="{FF2B5EF4-FFF2-40B4-BE49-F238E27FC236}">
                <a16:creationId xmlns:a16="http://schemas.microsoft.com/office/drawing/2014/main" id="{23679D2A-A52B-3D45-ACD5-36AD15C5B2B4}"/>
              </a:ext>
            </a:extLst>
          </p:cNvPr>
          <p:cNvPicPr>
            <a:picLocks noChangeAspect="1"/>
          </p:cNvPicPr>
          <p:nvPr/>
        </p:nvPicPr>
        <p:blipFill>
          <a:blip r:embed="rId2"/>
          <a:stretch>
            <a:fillRect/>
          </a:stretch>
        </p:blipFill>
        <p:spPr>
          <a:xfrm>
            <a:off x="4977032" y="2217180"/>
            <a:ext cx="6352956" cy="4460880"/>
          </a:xfrm>
          <a:prstGeom prst="rect">
            <a:avLst/>
          </a:prstGeom>
        </p:spPr>
      </p:pic>
    </p:spTree>
    <p:extLst>
      <p:ext uri="{BB962C8B-B14F-4D97-AF65-F5344CB8AC3E}">
        <p14:creationId xmlns:p14="http://schemas.microsoft.com/office/powerpoint/2010/main" val="7887927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9A392A-273A-3644-860C-3C1ADC7345EE}"/>
              </a:ext>
            </a:extLst>
          </p:cNvPr>
          <p:cNvSpPr>
            <a:spLocks noGrp="1"/>
          </p:cNvSpPr>
          <p:nvPr>
            <p:ph type="title"/>
          </p:nvPr>
        </p:nvSpPr>
        <p:spPr>
          <a:xfrm>
            <a:off x="411480" y="1108673"/>
            <a:ext cx="10162735" cy="1108507"/>
          </a:xfrm>
        </p:spPr>
        <p:txBody>
          <a:bodyPr anchor="b">
            <a:normAutofit/>
          </a:bodyPr>
          <a:lstStyle/>
          <a:p>
            <a:r>
              <a:rPr lang="en-US" b="1" dirty="0"/>
              <a:t>Explainable Recommender System</a:t>
            </a:r>
          </a:p>
        </p:txBody>
      </p:sp>
      <p:sp>
        <p:nvSpPr>
          <p:cNvPr id="3" name="Content Placeholder 2">
            <a:extLst>
              <a:ext uri="{FF2B5EF4-FFF2-40B4-BE49-F238E27FC236}">
                <a16:creationId xmlns:a16="http://schemas.microsoft.com/office/drawing/2014/main" id="{2C60B6B4-7445-2B45-8C3F-93E535159BDF}"/>
              </a:ext>
            </a:extLst>
          </p:cNvPr>
          <p:cNvSpPr>
            <a:spLocks noGrp="1"/>
          </p:cNvSpPr>
          <p:nvPr>
            <p:ph idx="1"/>
          </p:nvPr>
        </p:nvSpPr>
        <p:spPr>
          <a:xfrm>
            <a:off x="411480" y="2684095"/>
            <a:ext cx="9131105" cy="610090"/>
          </a:xfrm>
        </p:spPr>
        <p:txBody>
          <a:bodyPr>
            <a:normAutofit/>
          </a:bodyPr>
          <a:lstStyle/>
          <a:p>
            <a:r>
              <a:rPr lang="en-US" dirty="0"/>
              <a:t>Visual Data + NLP :</a:t>
            </a:r>
          </a:p>
        </p:txBody>
      </p:sp>
      <p:pic>
        <p:nvPicPr>
          <p:cNvPr id="6" name="Picture 5">
            <a:extLst>
              <a:ext uri="{FF2B5EF4-FFF2-40B4-BE49-F238E27FC236}">
                <a16:creationId xmlns:a16="http://schemas.microsoft.com/office/drawing/2014/main" id="{04A4DE35-B170-E242-B7DC-00CE6BE343F2}"/>
              </a:ext>
            </a:extLst>
          </p:cNvPr>
          <p:cNvPicPr>
            <a:picLocks noChangeAspect="1"/>
          </p:cNvPicPr>
          <p:nvPr/>
        </p:nvPicPr>
        <p:blipFill>
          <a:blip r:embed="rId2"/>
          <a:stretch>
            <a:fillRect/>
          </a:stretch>
        </p:blipFill>
        <p:spPr>
          <a:xfrm>
            <a:off x="5169242" y="2432049"/>
            <a:ext cx="5074896" cy="4249099"/>
          </a:xfrm>
          <a:prstGeom prst="rect">
            <a:avLst/>
          </a:prstGeom>
        </p:spPr>
      </p:pic>
    </p:spTree>
    <p:extLst>
      <p:ext uri="{BB962C8B-B14F-4D97-AF65-F5344CB8AC3E}">
        <p14:creationId xmlns:p14="http://schemas.microsoft.com/office/powerpoint/2010/main" val="4280608375"/>
      </p:ext>
    </p:extLst>
  </p:cSld>
  <p:clrMapOvr>
    <a:masterClrMapping/>
  </p:clrMapOvr>
</p:sld>
</file>

<file path=ppt/theme/theme1.xml><?xml version="1.0" encoding="utf-8"?>
<a:theme xmlns:a="http://schemas.openxmlformats.org/drawingml/2006/main" name="AccentBoxVTI">
  <a:themeElements>
    <a:clrScheme name="AccentBoxVTI">
      <a:dk1>
        <a:srgbClr val="000000"/>
      </a:dk1>
      <a:lt1>
        <a:sysClr val="window" lastClr="FFFFFF"/>
      </a:lt1>
      <a:dk2>
        <a:srgbClr val="262626"/>
      </a:dk2>
      <a:lt2>
        <a:srgbClr val="FFFFFF"/>
      </a:lt2>
      <a:accent1>
        <a:srgbClr val="F5A700"/>
      </a:accent1>
      <a:accent2>
        <a:srgbClr val="00A5AB"/>
      </a:accent2>
      <a:accent3>
        <a:srgbClr val="09963B"/>
      </a:accent3>
      <a:accent4>
        <a:srgbClr val="E64823"/>
      </a:accent4>
      <a:accent5>
        <a:srgbClr val="9C6A6A"/>
      </a:accent5>
      <a:accent6>
        <a:srgbClr val="824F8C"/>
      </a:accent6>
      <a:hlink>
        <a:srgbClr val="2998E3"/>
      </a:hlink>
      <a:folHlink>
        <a:srgbClr val="7F723D"/>
      </a:folHlink>
    </a:clrScheme>
    <a:fontScheme name="Avenir">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ccentBoxVTI" id="{9F778A78-DC9A-453A-A82D-A75CAD503E15}" vid="{EA961113-7CC4-4569-8A6A-7BC2C1E2F401}"/>
    </a:ext>
  </a:extLst>
</a:theme>
</file>

<file path=docProps/app.xml><?xml version="1.0" encoding="utf-8"?>
<Properties xmlns="http://schemas.openxmlformats.org/officeDocument/2006/extended-properties" xmlns:vt="http://schemas.openxmlformats.org/officeDocument/2006/docPropsVTypes">
  <TotalTime>998</TotalTime>
  <Words>427</Words>
  <Application>Microsoft Macintosh PowerPoint</Application>
  <PresentationFormat>Widescreen</PresentationFormat>
  <Paragraphs>33</Paragraphs>
  <Slides>10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Avenir Next LT Pro</vt:lpstr>
      <vt:lpstr>Calibri</vt:lpstr>
      <vt:lpstr>AccentBoxVTI</vt:lpstr>
      <vt:lpstr>Trust in Recommender Systems: A Survey</vt:lpstr>
      <vt:lpstr>Introduction</vt:lpstr>
      <vt:lpstr>Aspects of Trust </vt:lpstr>
      <vt:lpstr>Social Aware Recommender Systems</vt:lpstr>
      <vt:lpstr>Robustness of Recommender Systems</vt:lpstr>
      <vt:lpstr>Explainable Recommender System</vt:lpstr>
      <vt:lpstr>Explainable Recommender System</vt:lpstr>
      <vt:lpstr>Explainable Recommender System</vt:lpstr>
      <vt:lpstr>Explainable Recommender System</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Image Segmentation Using Deep Learning: A Survey</dc:title>
  <dc:creator>Nupur Yadav</dc:creator>
  <cp:lastModifiedBy>Chetan Kulkarni</cp:lastModifiedBy>
  <cp:revision>5</cp:revision>
  <dcterms:created xsi:type="dcterms:W3CDTF">2020-05-10T23:54:51Z</dcterms:created>
  <dcterms:modified xsi:type="dcterms:W3CDTF">2020-05-12T10:42:09Z</dcterms:modified>
</cp:coreProperties>
</file>